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58" r:id="rId2"/>
    <p:sldId id="256" r:id="rId3"/>
    <p:sldId id="259" r:id="rId4"/>
    <p:sldId id="263" r:id="rId5"/>
    <p:sldId id="277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60" r:id="rId16"/>
    <p:sldId id="261" r:id="rId17"/>
    <p:sldId id="274" r:id="rId18"/>
    <p:sldId id="275" r:id="rId19"/>
    <p:sldId id="278" r:id="rId20"/>
    <p:sldId id="279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7483"/>
  </p:normalViewPr>
  <p:slideViewPr>
    <p:cSldViewPr snapToGrid="0" snapToObjects="1">
      <p:cViewPr>
        <p:scale>
          <a:sx n="85" d="100"/>
          <a:sy n="85" d="100"/>
        </p:scale>
        <p:origin x="20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893DC-9B19-2947-824D-0D4EC3AEA2E5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00C45-EC93-7D4E-ACA4-414DEBC1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44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4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8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2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9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6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2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9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3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9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festforum.seas.harvard.edu/" TargetMode="External"/><Relationship Id="rId2" Type="http://schemas.openxmlformats.org/officeDocument/2006/relationships/hyperlink" Target="https://github.com/Harvard-IACS/2021-ComputeF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sophya.world/s/ComputeFest/join/CA0B2gpv/instructoroffice" TargetMode="External"/><Relationship Id="rId5" Type="http://schemas.openxmlformats.org/officeDocument/2006/relationships/hyperlink" Target="https://app.sophya.world/s/ComputeFest/join/ZV8Ouz8p/tfoffice" TargetMode="External"/><Relationship Id="rId4" Type="http://schemas.openxmlformats.org/officeDocument/2006/relationships/hyperlink" Target="https://app.sophya.world/s/ComputeFest/caf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1.09926.pdf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ED2F-F6B4-F144-B154-E288ED100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1252"/>
            <a:ext cx="9144000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Welcome and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401F1-473C-5149-BE73-26C66DC89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885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Pavlos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Protopapas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3523DF-DC52-0E46-BE97-39F95D5B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80" y="251830"/>
            <a:ext cx="5416640" cy="3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17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A5CE6C1-84E8-7241-B5D2-F5DDBF2D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0"/>
            <a:ext cx="531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C5F1BE-5C34-C44B-B550-8528F66917B9}"/>
              </a:ext>
            </a:extLst>
          </p:cNvPr>
          <p:cNvSpPr/>
          <p:nvPr/>
        </p:nvSpPr>
        <p:spPr>
          <a:xfrm>
            <a:off x="5920154" y="1619853"/>
            <a:ext cx="58967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Select dogs to find more similar dogs:</a:t>
            </a:r>
            <a:endParaRPr lang="en-US" sz="2400" b="0" dirty="0">
              <a:effectLst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image grid cards to select one or more dogs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“Find Similar” button to find dogs similar to the ones selected</a:t>
            </a:r>
          </a:p>
        </p:txBody>
      </p:sp>
    </p:spTree>
    <p:extLst>
      <p:ext uri="{BB962C8B-B14F-4D97-AF65-F5344CB8AC3E}">
        <p14:creationId xmlns:p14="http://schemas.microsoft.com/office/powerpoint/2010/main" val="194860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EE24752-A642-F747-846F-9193CF0D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88" y="228600"/>
            <a:ext cx="60071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80B149-431E-7C45-B795-6D96FC23DC03}"/>
              </a:ext>
            </a:extLst>
          </p:cNvPr>
          <p:cNvSpPr/>
          <p:nvPr/>
        </p:nvSpPr>
        <p:spPr>
          <a:xfrm>
            <a:off x="6740769" y="2349696"/>
            <a:ext cx="5251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All selected dogs + top “n” similar dogs are displayed in the image grid</a:t>
            </a:r>
          </a:p>
        </p:txBody>
      </p:sp>
    </p:spTree>
    <p:extLst>
      <p:ext uri="{BB962C8B-B14F-4D97-AF65-F5344CB8AC3E}">
        <p14:creationId xmlns:p14="http://schemas.microsoft.com/office/powerpoint/2010/main" val="193759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375A39A-0E0A-BA40-858A-D79009FF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6" y="0"/>
            <a:ext cx="5911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397AF7-FFB5-B046-8190-585DB51782BA}"/>
              </a:ext>
            </a:extLst>
          </p:cNvPr>
          <p:cNvSpPr/>
          <p:nvPr/>
        </p:nvSpPr>
        <p:spPr>
          <a:xfrm>
            <a:off x="6582507" y="977931"/>
            <a:ext cx="528295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Select a dog to chat with it:</a:t>
            </a:r>
            <a:endParaRPr lang="en-US" sz="2400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Image cards in the image grid display a “chat” icon for each dog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“chat” icon to open up a chat popup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The chatbot active will be specific to the dog selected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Dog chat bot can answer basic question about itself + other general questions about the breed + some general question about dogs</a:t>
            </a:r>
          </a:p>
          <a:p>
            <a:br>
              <a:rPr lang="en-US" sz="2400" b="0" dirty="0">
                <a:effectLst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04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95D9819-BA65-A747-B006-17D1B0C5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2" y="895350"/>
            <a:ext cx="9118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F0290-FE24-4A4C-A187-EFF2F694E6CD}"/>
              </a:ext>
            </a:extLst>
          </p:cNvPr>
          <p:cNvSpPr/>
          <p:nvPr/>
        </p:nvSpPr>
        <p:spPr>
          <a:xfrm>
            <a:off x="408822" y="209550"/>
            <a:ext cx="3483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Solution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81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5FD1DDC-534A-F746-8301-32A22640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0" y="1406769"/>
            <a:ext cx="8406063" cy="46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68112E-60AA-DD44-A7E2-0D568BA5697E}"/>
              </a:ext>
            </a:extLst>
          </p:cNvPr>
          <p:cNvSpPr/>
          <p:nvPr/>
        </p:nvSpPr>
        <p:spPr>
          <a:xfrm>
            <a:off x="470877" y="219780"/>
            <a:ext cx="3683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Technical Architecture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25C8AE-00A7-C444-A2D6-4C1BBBCDBCBD}"/>
              </a:ext>
            </a:extLst>
          </p:cNvPr>
          <p:cNvSpPr/>
          <p:nvPr/>
        </p:nvSpPr>
        <p:spPr>
          <a:xfrm>
            <a:off x="8673123" y="481390"/>
            <a:ext cx="275687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Colab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will be used for model training of image and language models</a:t>
            </a:r>
          </a:p>
          <a:p>
            <a:pPr fontAlgn="base"/>
            <a:r>
              <a:rPr lang="en-US" dirty="0"/>
              <a:t>Trained models will be saved in AWS S3 buckets</a:t>
            </a:r>
          </a:p>
          <a:p>
            <a:r>
              <a:rPr lang="en-US" b="1" dirty="0"/>
              <a:t>Docker Hub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Docker Hub will be used to host all the container images</a:t>
            </a:r>
          </a:p>
          <a:p>
            <a:r>
              <a:rPr lang="en-US" b="1" dirty="0"/>
              <a:t>AWS S3 Bucket Store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S3 buckets will be used as a common storage repositories for data, embeddings, and models</a:t>
            </a:r>
          </a:p>
          <a:p>
            <a:r>
              <a:rPr lang="en-US" b="1" dirty="0"/>
              <a:t>Kubernetes Cluster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Kubernetes cluster will be used to deploy the various containers on AWS</a:t>
            </a:r>
          </a:p>
        </p:txBody>
      </p:sp>
    </p:spTree>
    <p:extLst>
      <p:ext uri="{BB962C8B-B14F-4D97-AF65-F5344CB8AC3E}">
        <p14:creationId xmlns:p14="http://schemas.microsoft.com/office/powerpoint/2010/main" val="24141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25313-34B8-284B-B93B-AA76F6B7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261" y="0"/>
            <a:ext cx="12192000" cy="76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55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0B6C8-59FA-BE46-95CC-2D3D2DDC4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10" y="-1"/>
            <a:ext cx="11836889" cy="68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7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00052-B7E0-8048-9A48-C5EF23EE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6307"/>
            <a:ext cx="11922369" cy="658818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A7A9754-DDD2-CF4C-BD62-B8CD4E49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411" y="113508"/>
            <a:ext cx="1457589" cy="94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86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D56E78-2DE7-9043-A9C9-7AC120DD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3" y="322529"/>
            <a:ext cx="11543298" cy="63750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CB618C-3CCF-F04A-ABC3-E5CB6BEFFA6B}"/>
              </a:ext>
            </a:extLst>
          </p:cNvPr>
          <p:cNvSpPr/>
          <p:nvPr/>
        </p:nvSpPr>
        <p:spPr>
          <a:xfrm>
            <a:off x="1026695" y="1363579"/>
            <a:ext cx="6160168" cy="2342148"/>
          </a:xfrm>
          <a:custGeom>
            <a:avLst/>
            <a:gdLst>
              <a:gd name="connsiteX0" fmla="*/ 0 w 6160168"/>
              <a:gd name="connsiteY0" fmla="*/ 0 h 2342148"/>
              <a:gd name="connsiteX1" fmla="*/ 622861 w 6160168"/>
              <a:gd name="connsiteY1" fmla="*/ 0 h 2342148"/>
              <a:gd name="connsiteX2" fmla="*/ 1122520 w 6160168"/>
              <a:gd name="connsiteY2" fmla="*/ 0 h 2342148"/>
              <a:gd name="connsiteX3" fmla="*/ 1930186 w 6160168"/>
              <a:gd name="connsiteY3" fmla="*/ 0 h 2342148"/>
              <a:gd name="connsiteX4" fmla="*/ 2553047 w 6160168"/>
              <a:gd name="connsiteY4" fmla="*/ 0 h 2342148"/>
              <a:gd name="connsiteX5" fmla="*/ 3175909 w 6160168"/>
              <a:gd name="connsiteY5" fmla="*/ 0 h 2342148"/>
              <a:gd name="connsiteX6" fmla="*/ 3983575 w 6160168"/>
              <a:gd name="connsiteY6" fmla="*/ 0 h 2342148"/>
              <a:gd name="connsiteX7" fmla="*/ 4544835 w 6160168"/>
              <a:gd name="connsiteY7" fmla="*/ 0 h 2342148"/>
              <a:gd name="connsiteX8" fmla="*/ 5352502 w 6160168"/>
              <a:gd name="connsiteY8" fmla="*/ 0 h 2342148"/>
              <a:gd name="connsiteX9" fmla="*/ 6160168 w 6160168"/>
              <a:gd name="connsiteY9" fmla="*/ 0 h 2342148"/>
              <a:gd name="connsiteX10" fmla="*/ 6160168 w 6160168"/>
              <a:gd name="connsiteY10" fmla="*/ 585537 h 2342148"/>
              <a:gd name="connsiteX11" fmla="*/ 6160168 w 6160168"/>
              <a:gd name="connsiteY11" fmla="*/ 1171074 h 2342148"/>
              <a:gd name="connsiteX12" fmla="*/ 6160168 w 6160168"/>
              <a:gd name="connsiteY12" fmla="*/ 1780032 h 2342148"/>
              <a:gd name="connsiteX13" fmla="*/ 6160168 w 6160168"/>
              <a:gd name="connsiteY13" fmla="*/ 2342148 h 2342148"/>
              <a:gd name="connsiteX14" fmla="*/ 5475705 w 6160168"/>
              <a:gd name="connsiteY14" fmla="*/ 2342148 h 2342148"/>
              <a:gd name="connsiteX15" fmla="*/ 4914445 w 6160168"/>
              <a:gd name="connsiteY15" fmla="*/ 2342148 h 2342148"/>
              <a:gd name="connsiteX16" fmla="*/ 4229982 w 6160168"/>
              <a:gd name="connsiteY16" fmla="*/ 2342148 h 2342148"/>
              <a:gd name="connsiteX17" fmla="*/ 3422316 w 6160168"/>
              <a:gd name="connsiteY17" fmla="*/ 2342148 h 2342148"/>
              <a:gd name="connsiteX18" fmla="*/ 2737852 w 6160168"/>
              <a:gd name="connsiteY18" fmla="*/ 2342148 h 2342148"/>
              <a:gd name="connsiteX19" fmla="*/ 2238194 w 6160168"/>
              <a:gd name="connsiteY19" fmla="*/ 2342148 h 2342148"/>
              <a:gd name="connsiteX20" fmla="*/ 1676935 w 6160168"/>
              <a:gd name="connsiteY20" fmla="*/ 2342148 h 2342148"/>
              <a:gd name="connsiteX21" fmla="*/ 869268 w 6160168"/>
              <a:gd name="connsiteY21" fmla="*/ 2342148 h 2342148"/>
              <a:gd name="connsiteX22" fmla="*/ 0 w 6160168"/>
              <a:gd name="connsiteY22" fmla="*/ 2342148 h 2342148"/>
              <a:gd name="connsiteX23" fmla="*/ 0 w 6160168"/>
              <a:gd name="connsiteY23" fmla="*/ 1803454 h 2342148"/>
              <a:gd name="connsiteX24" fmla="*/ 0 w 6160168"/>
              <a:gd name="connsiteY24" fmla="*/ 1241338 h 2342148"/>
              <a:gd name="connsiteX25" fmla="*/ 0 w 6160168"/>
              <a:gd name="connsiteY25" fmla="*/ 726066 h 2342148"/>
              <a:gd name="connsiteX26" fmla="*/ 0 w 6160168"/>
              <a:gd name="connsiteY26" fmla="*/ 0 h 234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60168" h="2342148" extrusionOk="0">
                <a:moveTo>
                  <a:pt x="0" y="0"/>
                </a:moveTo>
                <a:cubicBezTo>
                  <a:pt x="213671" y="-20828"/>
                  <a:pt x="455905" y="706"/>
                  <a:pt x="622861" y="0"/>
                </a:cubicBezTo>
                <a:cubicBezTo>
                  <a:pt x="789817" y="-706"/>
                  <a:pt x="949292" y="23322"/>
                  <a:pt x="1122520" y="0"/>
                </a:cubicBezTo>
                <a:cubicBezTo>
                  <a:pt x="1295748" y="-23322"/>
                  <a:pt x="1627599" y="-23227"/>
                  <a:pt x="1930186" y="0"/>
                </a:cubicBezTo>
                <a:cubicBezTo>
                  <a:pt x="2232773" y="23227"/>
                  <a:pt x="2284616" y="7747"/>
                  <a:pt x="2553047" y="0"/>
                </a:cubicBezTo>
                <a:cubicBezTo>
                  <a:pt x="2821478" y="-7747"/>
                  <a:pt x="2867424" y="-29674"/>
                  <a:pt x="3175909" y="0"/>
                </a:cubicBezTo>
                <a:cubicBezTo>
                  <a:pt x="3484394" y="29674"/>
                  <a:pt x="3621699" y="-32143"/>
                  <a:pt x="3983575" y="0"/>
                </a:cubicBezTo>
                <a:cubicBezTo>
                  <a:pt x="4345451" y="32143"/>
                  <a:pt x="4345564" y="16446"/>
                  <a:pt x="4544835" y="0"/>
                </a:cubicBezTo>
                <a:cubicBezTo>
                  <a:pt x="4744106" y="-16446"/>
                  <a:pt x="5128271" y="4399"/>
                  <a:pt x="5352502" y="0"/>
                </a:cubicBezTo>
                <a:cubicBezTo>
                  <a:pt x="5576733" y="-4399"/>
                  <a:pt x="5850837" y="23876"/>
                  <a:pt x="6160168" y="0"/>
                </a:cubicBezTo>
                <a:cubicBezTo>
                  <a:pt x="6139382" y="262903"/>
                  <a:pt x="6162585" y="458661"/>
                  <a:pt x="6160168" y="585537"/>
                </a:cubicBezTo>
                <a:cubicBezTo>
                  <a:pt x="6157751" y="712413"/>
                  <a:pt x="6137557" y="968069"/>
                  <a:pt x="6160168" y="1171074"/>
                </a:cubicBezTo>
                <a:cubicBezTo>
                  <a:pt x="6182779" y="1374079"/>
                  <a:pt x="6184532" y="1634782"/>
                  <a:pt x="6160168" y="1780032"/>
                </a:cubicBezTo>
                <a:cubicBezTo>
                  <a:pt x="6135804" y="1925282"/>
                  <a:pt x="6173644" y="2111950"/>
                  <a:pt x="6160168" y="2342148"/>
                </a:cubicBezTo>
                <a:cubicBezTo>
                  <a:pt x="5857138" y="2331679"/>
                  <a:pt x="5631953" y="2332411"/>
                  <a:pt x="5475705" y="2342148"/>
                </a:cubicBezTo>
                <a:cubicBezTo>
                  <a:pt x="5319457" y="2351885"/>
                  <a:pt x="5164989" y="2332138"/>
                  <a:pt x="4914445" y="2342148"/>
                </a:cubicBezTo>
                <a:cubicBezTo>
                  <a:pt x="4663901" y="2352158"/>
                  <a:pt x="4519869" y="2326716"/>
                  <a:pt x="4229982" y="2342148"/>
                </a:cubicBezTo>
                <a:cubicBezTo>
                  <a:pt x="3940095" y="2357580"/>
                  <a:pt x="3641057" y="2319419"/>
                  <a:pt x="3422316" y="2342148"/>
                </a:cubicBezTo>
                <a:cubicBezTo>
                  <a:pt x="3203575" y="2364877"/>
                  <a:pt x="2963216" y="2312435"/>
                  <a:pt x="2737852" y="2342148"/>
                </a:cubicBezTo>
                <a:cubicBezTo>
                  <a:pt x="2512488" y="2371861"/>
                  <a:pt x="2338769" y="2353512"/>
                  <a:pt x="2238194" y="2342148"/>
                </a:cubicBezTo>
                <a:cubicBezTo>
                  <a:pt x="2137619" y="2330784"/>
                  <a:pt x="1940991" y="2337515"/>
                  <a:pt x="1676935" y="2342148"/>
                </a:cubicBezTo>
                <a:cubicBezTo>
                  <a:pt x="1412879" y="2346781"/>
                  <a:pt x="1244339" y="2308460"/>
                  <a:pt x="869268" y="2342148"/>
                </a:cubicBezTo>
                <a:cubicBezTo>
                  <a:pt x="494197" y="2375836"/>
                  <a:pt x="341366" y="2361254"/>
                  <a:pt x="0" y="2342148"/>
                </a:cubicBezTo>
                <a:cubicBezTo>
                  <a:pt x="-4938" y="2200957"/>
                  <a:pt x="-23478" y="1914322"/>
                  <a:pt x="0" y="1803454"/>
                </a:cubicBezTo>
                <a:cubicBezTo>
                  <a:pt x="23478" y="1692586"/>
                  <a:pt x="20486" y="1404081"/>
                  <a:pt x="0" y="1241338"/>
                </a:cubicBezTo>
                <a:cubicBezTo>
                  <a:pt x="-20486" y="1078595"/>
                  <a:pt x="-22774" y="935840"/>
                  <a:pt x="0" y="726066"/>
                </a:cubicBezTo>
                <a:cubicBezTo>
                  <a:pt x="22774" y="516292"/>
                  <a:pt x="-27507" y="25392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0C952-3EC7-3943-9C86-1AE960A89B91}"/>
              </a:ext>
            </a:extLst>
          </p:cNvPr>
          <p:cNvSpPr/>
          <p:nvPr/>
        </p:nvSpPr>
        <p:spPr>
          <a:xfrm>
            <a:off x="1026695" y="3950194"/>
            <a:ext cx="6160168" cy="2601670"/>
          </a:xfrm>
          <a:custGeom>
            <a:avLst/>
            <a:gdLst>
              <a:gd name="connsiteX0" fmla="*/ 0 w 6160168"/>
              <a:gd name="connsiteY0" fmla="*/ 0 h 2601670"/>
              <a:gd name="connsiteX1" fmla="*/ 622861 w 6160168"/>
              <a:gd name="connsiteY1" fmla="*/ 0 h 2601670"/>
              <a:gd name="connsiteX2" fmla="*/ 1122520 w 6160168"/>
              <a:gd name="connsiteY2" fmla="*/ 0 h 2601670"/>
              <a:gd name="connsiteX3" fmla="*/ 1930186 w 6160168"/>
              <a:gd name="connsiteY3" fmla="*/ 0 h 2601670"/>
              <a:gd name="connsiteX4" fmla="*/ 2553047 w 6160168"/>
              <a:gd name="connsiteY4" fmla="*/ 0 h 2601670"/>
              <a:gd name="connsiteX5" fmla="*/ 3175909 w 6160168"/>
              <a:gd name="connsiteY5" fmla="*/ 0 h 2601670"/>
              <a:gd name="connsiteX6" fmla="*/ 3983575 w 6160168"/>
              <a:gd name="connsiteY6" fmla="*/ 0 h 2601670"/>
              <a:gd name="connsiteX7" fmla="*/ 4544835 w 6160168"/>
              <a:gd name="connsiteY7" fmla="*/ 0 h 2601670"/>
              <a:gd name="connsiteX8" fmla="*/ 5352502 w 6160168"/>
              <a:gd name="connsiteY8" fmla="*/ 0 h 2601670"/>
              <a:gd name="connsiteX9" fmla="*/ 6160168 w 6160168"/>
              <a:gd name="connsiteY9" fmla="*/ 0 h 2601670"/>
              <a:gd name="connsiteX10" fmla="*/ 6160168 w 6160168"/>
              <a:gd name="connsiteY10" fmla="*/ 650418 h 2601670"/>
              <a:gd name="connsiteX11" fmla="*/ 6160168 w 6160168"/>
              <a:gd name="connsiteY11" fmla="*/ 1300835 h 2601670"/>
              <a:gd name="connsiteX12" fmla="*/ 6160168 w 6160168"/>
              <a:gd name="connsiteY12" fmla="*/ 1977269 h 2601670"/>
              <a:gd name="connsiteX13" fmla="*/ 6160168 w 6160168"/>
              <a:gd name="connsiteY13" fmla="*/ 2601670 h 2601670"/>
              <a:gd name="connsiteX14" fmla="*/ 5475705 w 6160168"/>
              <a:gd name="connsiteY14" fmla="*/ 2601670 h 2601670"/>
              <a:gd name="connsiteX15" fmla="*/ 4914445 w 6160168"/>
              <a:gd name="connsiteY15" fmla="*/ 2601670 h 2601670"/>
              <a:gd name="connsiteX16" fmla="*/ 4229982 w 6160168"/>
              <a:gd name="connsiteY16" fmla="*/ 2601670 h 2601670"/>
              <a:gd name="connsiteX17" fmla="*/ 3422316 w 6160168"/>
              <a:gd name="connsiteY17" fmla="*/ 2601670 h 2601670"/>
              <a:gd name="connsiteX18" fmla="*/ 2737852 w 6160168"/>
              <a:gd name="connsiteY18" fmla="*/ 2601670 h 2601670"/>
              <a:gd name="connsiteX19" fmla="*/ 2238194 w 6160168"/>
              <a:gd name="connsiteY19" fmla="*/ 2601670 h 2601670"/>
              <a:gd name="connsiteX20" fmla="*/ 1676935 w 6160168"/>
              <a:gd name="connsiteY20" fmla="*/ 2601670 h 2601670"/>
              <a:gd name="connsiteX21" fmla="*/ 869268 w 6160168"/>
              <a:gd name="connsiteY21" fmla="*/ 2601670 h 2601670"/>
              <a:gd name="connsiteX22" fmla="*/ 0 w 6160168"/>
              <a:gd name="connsiteY22" fmla="*/ 2601670 h 2601670"/>
              <a:gd name="connsiteX23" fmla="*/ 0 w 6160168"/>
              <a:gd name="connsiteY23" fmla="*/ 2003286 h 2601670"/>
              <a:gd name="connsiteX24" fmla="*/ 0 w 6160168"/>
              <a:gd name="connsiteY24" fmla="*/ 1378885 h 2601670"/>
              <a:gd name="connsiteX25" fmla="*/ 0 w 6160168"/>
              <a:gd name="connsiteY25" fmla="*/ 806518 h 2601670"/>
              <a:gd name="connsiteX26" fmla="*/ 0 w 6160168"/>
              <a:gd name="connsiteY26" fmla="*/ 0 h 260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60168" h="2601670" extrusionOk="0">
                <a:moveTo>
                  <a:pt x="0" y="0"/>
                </a:moveTo>
                <a:cubicBezTo>
                  <a:pt x="213671" y="-20828"/>
                  <a:pt x="455905" y="706"/>
                  <a:pt x="622861" y="0"/>
                </a:cubicBezTo>
                <a:cubicBezTo>
                  <a:pt x="789817" y="-706"/>
                  <a:pt x="949292" y="23322"/>
                  <a:pt x="1122520" y="0"/>
                </a:cubicBezTo>
                <a:cubicBezTo>
                  <a:pt x="1295748" y="-23322"/>
                  <a:pt x="1627599" y="-23227"/>
                  <a:pt x="1930186" y="0"/>
                </a:cubicBezTo>
                <a:cubicBezTo>
                  <a:pt x="2232773" y="23227"/>
                  <a:pt x="2284616" y="7747"/>
                  <a:pt x="2553047" y="0"/>
                </a:cubicBezTo>
                <a:cubicBezTo>
                  <a:pt x="2821478" y="-7747"/>
                  <a:pt x="2867424" y="-29674"/>
                  <a:pt x="3175909" y="0"/>
                </a:cubicBezTo>
                <a:cubicBezTo>
                  <a:pt x="3484394" y="29674"/>
                  <a:pt x="3621699" y="-32143"/>
                  <a:pt x="3983575" y="0"/>
                </a:cubicBezTo>
                <a:cubicBezTo>
                  <a:pt x="4345451" y="32143"/>
                  <a:pt x="4345564" y="16446"/>
                  <a:pt x="4544835" y="0"/>
                </a:cubicBezTo>
                <a:cubicBezTo>
                  <a:pt x="4744106" y="-16446"/>
                  <a:pt x="5128271" y="4399"/>
                  <a:pt x="5352502" y="0"/>
                </a:cubicBezTo>
                <a:cubicBezTo>
                  <a:pt x="5576733" y="-4399"/>
                  <a:pt x="5850837" y="23876"/>
                  <a:pt x="6160168" y="0"/>
                </a:cubicBezTo>
                <a:cubicBezTo>
                  <a:pt x="6146684" y="204649"/>
                  <a:pt x="6130443" y="409998"/>
                  <a:pt x="6160168" y="650418"/>
                </a:cubicBezTo>
                <a:cubicBezTo>
                  <a:pt x="6189893" y="890838"/>
                  <a:pt x="6158617" y="1006158"/>
                  <a:pt x="6160168" y="1300835"/>
                </a:cubicBezTo>
                <a:cubicBezTo>
                  <a:pt x="6161719" y="1595512"/>
                  <a:pt x="6170071" y="1777022"/>
                  <a:pt x="6160168" y="1977269"/>
                </a:cubicBezTo>
                <a:cubicBezTo>
                  <a:pt x="6150265" y="2177516"/>
                  <a:pt x="6161592" y="2307681"/>
                  <a:pt x="6160168" y="2601670"/>
                </a:cubicBezTo>
                <a:cubicBezTo>
                  <a:pt x="5857138" y="2591201"/>
                  <a:pt x="5631953" y="2591933"/>
                  <a:pt x="5475705" y="2601670"/>
                </a:cubicBezTo>
                <a:cubicBezTo>
                  <a:pt x="5319457" y="2611407"/>
                  <a:pt x="5164989" y="2591660"/>
                  <a:pt x="4914445" y="2601670"/>
                </a:cubicBezTo>
                <a:cubicBezTo>
                  <a:pt x="4663901" y="2611680"/>
                  <a:pt x="4519869" y="2586238"/>
                  <a:pt x="4229982" y="2601670"/>
                </a:cubicBezTo>
                <a:cubicBezTo>
                  <a:pt x="3940095" y="2617102"/>
                  <a:pt x="3641057" y="2578941"/>
                  <a:pt x="3422316" y="2601670"/>
                </a:cubicBezTo>
                <a:cubicBezTo>
                  <a:pt x="3203575" y="2624399"/>
                  <a:pt x="2963216" y="2571957"/>
                  <a:pt x="2737852" y="2601670"/>
                </a:cubicBezTo>
                <a:cubicBezTo>
                  <a:pt x="2512488" y="2631383"/>
                  <a:pt x="2338769" y="2613034"/>
                  <a:pt x="2238194" y="2601670"/>
                </a:cubicBezTo>
                <a:cubicBezTo>
                  <a:pt x="2137619" y="2590306"/>
                  <a:pt x="1940991" y="2597037"/>
                  <a:pt x="1676935" y="2601670"/>
                </a:cubicBezTo>
                <a:cubicBezTo>
                  <a:pt x="1412879" y="2606303"/>
                  <a:pt x="1244339" y="2567982"/>
                  <a:pt x="869268" y="2601670"/>
                </a:cubicBezTo>
                <a:cubicBezTo>
                  <a:pt x="494197" y="2635358"/>
                  <a:pt x="341366" y="2620776"/>
                  <a:pt x="0" y="2601670"/>
                </a:cubicBezTo>
                <a:cubicBezTo>
                  <a:pt x="3039" y="2444267"/>
                  <a:pt x="-2438" y="2254380"/>
                  <a:pt x="0" y="2003286"/>
                </a:cubicBezTo>
                <a:cubicBezTo>
                  <a:pt x="2438" y="1752192"/>
                  <a:pt x="-26278" y="1645589"/>
                  <a:pt x="0" y="1378885"/>
                </a:cubicBezTo>
                <a:cubicBezTo>
                  <a:pt x="26278" y="1112181"/>
                  <a:pt x="26622" y="1022573"/>
                  <a:pt x="0" y="806518"/>
                </a:cubicBezTo>
                <a:cubicBezTo>
                  <a:pt x="-26622" y="590463"/>
                  <a:pt x="31116" y="291727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DEF41-0B2F-1240-8A84-FB522BC735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18187" y="1568949"/>
            <a:ext cx="1182752" cy="1182752"/>
          </a:xfrm>
          <a:prstGeom prst="rect">
            <a:avLst/>
          </a:prstGeom>
        </p:spPr>
      </p:pic>
      <p:pic>
        <p:nvPicPr>
          <p:cNvPr id="12294" name="Picture 6" descr="Chris Tanner">
            <a:extLst>
              <a:ext uri="{FF2B5EF4-FFF2-40B4-BE49-F238E27FC236}">
                <a16:creationId xmlns:a16="http://schemas.microsoft.com/office/drawing/2014/main" id="{269F8022-61D2-0141-9A13-9AEB37E87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31" y="4342416"/>
            <a:ext cx="965108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r. Pavlos Protopapas | Univ AI | Founder | Founding Faculty, Univ.AI">
            <a:extLst>
              <a:ext uri="{FF2B5EF4-FFF2-40B4-BE49-F238E27FC236}">
                <a16:creationId xmlns:a16="http://schemas.microsoft.com/office/drawing/2014/main" id="{4B4678EC-A4EC-2C43-862D-9147BA56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75" y="1564584"/>
            <a:ext cx="868572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FCA2C-58AB-0844-AB83-0CC28C92F904}"/>
              </a:ext>
            </a:extLst>
          </p:cNvPr>
          <p:cNvSpPr txBox="1"/>
          <p:nvPr/>
        </p:nvSpPr>
        <p:spPr>
          <a:xfrm>
            <a:off x="7287689" y="2822671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Pavlos</a:t>
            </a:r>
            <a:r>
              <a:rPr lang="en-US" dirty="0"/>
              <a:t> </a:t>
            </a:r>
            <a:r>
              <a:rPr lang="en-US" dirty="0" err="1"/>
              <a:t>Protopapas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A1E056-8982-964F-B24E-7F7A0B22C98D}"/>
              </a:ext>
            </a:extLst>
          </p:cNvPr>
          <p:cNvSpPr txBox="1"/>
          <p:nvPr/>
        </p:nvSpPr>
        <p:spPr>
          <a:xfrm>
            <a:off x="9240370" y="2841372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Marios </a:t>
            </a:r>
            <a:r>
              <a:rPr lang="en-US" dirty="0" err="1"/>
              <a:t>Mattheakis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06514-7F3E-C04B-A0E7-72718C068D48}"/>
              </a:ext>
            </a:extLst>
          </p:cNvPr>
          <p:cNvSpPr txBox="1"/>
          <p:nvPr/>
        </p:nvSpPr>
        <p:spPr>
          <a:xfrm>
            <a:off x="7572752" y="5740271"/>
            <a:ext cx="134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 Tanner</a:t>
            </a:r>
          </a:p>
        </p:txBody>
      </p:sp>
    </p:spTree>
    <p:extLst>
      <p:ext uri="{BB962C8B-B14F-4D97-AF65-F5344CB8AC3E}">
        <p14:creationId xmlns:p14="http://schemas.microsoft.com/office/powerpoint/2010/main" val="136707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8AE68-6BC4-4F48-8741-B5B05F02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173"/>
            <a:ext cx="12844362" cy="6217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C5AA54-1FD9-8143-B1E8-440170E28729}"/>
              </a:ext>
            </a:extLst>
          </p:cNvPr>
          <p:cNvSpPr/>
          <p:nvPr/>
        </p:nvSpPr>
        <p:spPr>
          <a:xfrm>
            <a:off x="786064" y="320173"/>
            <a:ext cx="6288505" cy="3108827"/>
          </a:xfrm>
          <a:custGeom>
            <a:avLst/>
            <a:gdLst>
              <a:gd name="connsiteX0" fmla="*/ 0 w 6288505"/>
              <a:gd name="connsiteY0" fmla="*/ 0 h 3108827"/>
              <a:gd name="connsiteX1" fmla="*/ 635838 w 6288505"/>
              <a:gd name="connsiteY1" fmla="*/ 0 h 3108827"/>
              <a:gd name="connsiteX2" fmla="*/ 1145905 w 6288505"/>
              <a:gd name="connsiteY2" fmla="*/ 0 h 3108827"/>
              <a:gd name="connsiteX3" fmla="*/ 1970398 w 6288505"/>
              <a:gd name="connsiteY3" fmla="*/ 0 h 3108827"/>
              <a:gd name="connsiteX4" fmla="*/ 2606236 w 6288505"/>
              <a:gd name="connsiteY4" fmla="*/ 0 h 3108827"/>
              <a:gd name="connsiteX5" fmla="*/ 3242074 w 6288505"/>
              <a:gd name="connsiteY5" fmla="*/ 0 h 3108827"/>
              <a:gd name="connsiteX6" fmla="*/ 4066567 w 6288505"/>
              <a:gd name="connsiteY6" fmla="*/ 0 h 3108827"/>
              <a:gd name="connsiteX7" fmla="*/ 4639519 w 6288505"/>
              <a:gd name="connsiteY7" fmla="*/ 0 h 3108827"/>
              <a:gd name="connsiteX8" fmla="*/ 5464012 w 6288505"/>
              <a:gd name="connsiteY8" fmla="*/ 0 h 3108827"/>
              <a:gd name="connsiteX9" fmla="*/ 6288505 w 6288505"/>
              <a:gd name="connsiteY9" fmla="*/ 0 h 3108827"/>
              <a:gd name="connsiteX10" fmla="*/ 6288505 w 6288505"/>
              <a:gd name="connsiteY10" fmla="*/ 621765 h 3108827"/>
              <a:gd name="connsiteX11" fmla="*/ 6288505 w 6288505"/>
              <a:gd name="connsiteY11" fmla="*/ 1243531 h 3108827"/>
              <a:gd name="connsiteX12" fmla="*/ 6288505 w 6288505"/>
              <a:gd name="connsiteY12" fmla="*/ 1896384 h 3108827"/>
              <a:gd name="connsiteX13" fmla="*/ 6288505 w 6288505"/>
              <a:gd name="connsiteY13" fmla="*/ 2424885 h 3108827"/>
              <a:gd name="connsiteX14" fmla="*/ 6288505 w 6288505"/>
              <a:gd name="connsiteY14" fmla="*/ 3108827 h 3108827"/>
              <a:gd name="connsiteX15" fmla="*/ 5589782 w 6288505"/>
              <a:gd name="connsiteY15" fmla="*/ 3108827 h 3108827"/>
              <a:gd name="connsiteX16" fmla="*/ 4891059 w 6288505"/>
              <a:gd name="connsiteY16" fmla="*/ 3108827 h 3108827"/>
              <a:gd name="connsiteX17" fmla="*/ 4066567 w 6288505"/>
              <a:gd name="connsiteY17" fmla="*/ 3108827 h 3108827"/>
              <a:gd name="connsiteX18" fmla="*/ 3367844 w 6288505"/>
              <a:gd name="connsiteY18" fmla="*/ 3108827 h 3108827"/>
              <a:gd name="connsiteX19" fmla="*/ 2857776 w 6288505"/>
              <a:gd name="connsiteY19" fmla="*/ 3108827 h 3108827"/>
              <a:gd name="connsiteX20" fmla="*/ 2284823 w 6288505"/>
              <a:gd name="connsiteY20" fmla="*/ 3108827 h 3108827"/>
              <a:gd name="connsiteX21" fmla="*/ 1460331 w 6288505"/>
              <a:gd name="connsiteY21" fmla="*/ 3108827 h 3108827"/>
              <a:gd name="connsiteX22" fmla="*/ 761608 w 6288505"/>
              <a:gd name="connsiteY22" fmla="*/ 3108827 h 3108827"/>
              <a:gd name="connsiteX23" fmla="*/ 0 w 6288505"/>
              <a:gd name="connsiteY23" fmla="*/ 3108827 h 3108827"/>
              <a:gd name="connsiteX24" fmla="*/ 0 w 6288505"/>
              <a:gd name="connsiteY24" fmla="*/ 2487062 h 3108827"/>
              <a:gd name="connsiteX25" fmla="*/ 0 w 6288505"/>
              <a:gd name="connsiteY25" fmla="*/ 1958561 h 3108827"/>
              <a:gd name="connsiteX26" fmla="*/ 0 w 6288505"/>
              <a:gd name="connsiteY26" fmla="*/ 1430060 h 3108827"/>
              <a:gd name="connsiteX27" fmla="*/ 0 w 6288505"/>
              <a:gd name="connsiteY27" fmla="*/ 777207 h 3108827"/>
              <a:gd name="connsiteX28" fmla="*/ 0 w 6288505"/>
              <a:gd name="connsiteY28" fmla="*/ 0 h 310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88505" h="3108827" extrusionOk="0">
                <a:moveTo>
                  <a:pt x="0" y="0"/>
                </a:moveTo>
                <a:cubicBezTo>
                  <a:pt x="164364" y="5375"/>
                  <a:pt x="320569" y="9975"/>
                  <a:pt x="635838" y="0"/>
                </a:cubicBezTo>
                <a:cubicBezTo>
                  <a:pt x="951107" y="-9975"/>
                  <a:pt x="1012066" y="-16180"/>
                  <a:pt x="1145905" y="0"/>
                </a:cubicBezTo>
                <a:cubicBezTo>
                  <a:pt x="1279744" y="16180"/>
                  <a:pt x="1678558" y="-13180"/>
                  <a:pt x="1970398" y="0"/>
                </a:cubicBezTo>
                <a:cubicBezTo>
                  <a:pt x="2262238" y="13180"/>
                  <a:pt x="2368756" y="-24057"/>
                  <a:pt x="2606236" y="0"/>
                </a:cubicBezTo>
                <a:cubicBezTo>
                  <a:pt x="2843716" y="24057"/>
                  <a:pt x="3013325" y="12417"/>
                  <a:pt x="3242074" y="0"/>
                </a:cubicBezTo>
                <a:cubicBezTo>
                  <a:pt x="3470823" y="-12417"/>
                  <a:pt x="3729382" y="-13329"/>
                  <a:pt x="4066567" y="0"/>
                </a:cubicBezTo>
                <a:cubicBezTo>
                  <a:pt x="4403752" y="13329"/>
                  <a:pt x="4503787" y="-11468"/>
                  <a:pt x="4639519" y="0"/>
                </a:cubicBezTo>
                <a:cubicBezTo>
                  <a:pt x="4775251" y="11468"/>
                  <a:pt x="5056289" y="-30077"/>
                  <a:pt x="5464012" y="0"/>
                </a:cubicBezTo>
                <a:cubicBezTo>
                  <a:pt x="5871735" y="30077"/>
                  <a:pt x="6020353" y="20728"/>
                  <a:pt x="6288505" y="0"/>
                </a:cubicBezTo>
                <a:cubicBezTo>
                  <a:pt x="6275800" y="195794"/>
                  <a:pt x="6276476" y="366568"/>
                  <a:pt x="6288505" y="621765"/>
                </a:cubicBezTo>
                <a:cubicBezTo>
                  <a:pt x="6300534" y="876962"/>
                  <a:pt x="6278830" y="1112406"/>
                  <a:pt x="6288505" y="1243531"/>
                </a:cubicBezTo>
                <a:cubicBezTo>
                  <a:pt x="6298180" y="1374656"/>
                  <a:pt x="6265175" y="1683311"/>
                  <a:pt x="6288505" y="1896384"/>
                </a:cubicBezTo>
                <a:cubicBezTo>
                  <a:pt x="6311835" y="2109457"/>
                  <a:pt x="6289187" y="2307293"/>
                  <a:pt x="6288505" y="2424885"/>
                </a:cubicBezTo>
                <a:cubicBezTo>
                  <a:pt x="6287823" y="2542477"/>
                  <a:pt x="6303329" y="2834403"/>
                  <a:pt x="6288505" y="3108827"/>
                </a:cubicBezTo>
                <a:cubicBezTo>
                  <a:pt x="5958133" y="3138491"/>
                  <a:pt x="5769136" y="3129493"/>
                  <a:pt x="5589782" y="3108827"/>
                </a:cubicBezTo>
                <a:cubicBezTo>
                  <a:pt x="5410428" y="3088161"/>
                  <a:pt x="5236643" y="3120324"/>
                  <a:pt x="4891059" y="3108827"/>
                </a:cubicBezTo>
                <a:cubicBezTo>
                  <a:pt x="4545475" y="3097330"/>
                  <a:pt x="4338518" y="3136798"/>
                  <a:pt x="4066567" y="3108827"/>
                </a:cubicBezTo>
                <a:cubicBezTo>
                  <a:pt x="3794616" y="3080856"/>
                  <a:pt x="3520562" y="3113008"/>
                  <a:pt x="3367844" y="3108827"/>
                </a:cubicBezTo>
                <a:cubicBezTo>
                  <a:pt x="3215126" y="3104646"/>
                  <a:pt x="3054991" y="3119579"/>
                  <a:pt x="2857776" y="3108827"/>
                </a:cubicBezTo>
                <a:cubicBezTo>
                  <a:pt x="2660561" y="3098075"/>
                  <a:pt x="2447521" y="3123407"/>
                  <a:pt x="2284823" y="3108827"/>
                </a:cubicBezTo>
                <a:cubicBezTo>
                  <a:pt x="2122125" y="3094247"/>
                  <a:pt x="1848655" y="3095996"/>
                  <a:pt x="1460331" y="3108827"/>
                </a:cubicBezTo>
                <a:cubicBezTo>
                  <a:pt x="1072007" y="3121658"/>
                  <a:pt x="932999" y="3117852"/>
                  <a:pt x="761608" y="3108827"/>
                </a:cubicBezTo>
                <a:cubicBezTo>
                  <a:pt x="590217" y="3099802"/>
                  <a:pt x="341814" y="3089169"/>
                  <a:pt x="0" y="3108827"/>
                </a:cubicBezTo>
                <a:cubicBezTo>
                  <a:pt x="-12020" y="2811977"/>
                  <a:pt x="-10501" y="2658673"/>
                  <a:pt x="0" y="2487062"/>
                </a:cubicBezTo>
                <a:cubicBezTo>
                  <a:pt x="10501" y="2315452"/>
                  <a:pt x="-8739" y="2181476"/>
                  <a:pt x="0" y="1958561"/>
                </a:cubicBezTo>
                <a:cubicBezTo>
                  <a:pt x="8739" y="1735646"/>
                  <a:pt x="-5272" y="1598483"/>
                  <a:pt x="0" y="1430060"/>
                </a:cubicBezTo>
                <a:cubicBezTo>
                  <a:pt x="5272" y="1261637"/>
                  <a:pt x="-14290" y="959957"/>
                  <a:pt x="0" y="777207"/>
                </a:cubicBezTo>
                <a:cubicBezTo>
                  <a:pt x="14290" y="594457"/>
                  <a:pt x="37989" y="16961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14FD0-6A7D-D148-81CB-EFA69F79BCA8}"/>
              </a:ext>
            </a:extLst>
          </p:cNvPr>
          <p:cNvSpPr/>
          <p:nvPr/>
        </p:nvSpPr>
        <p:spPr>
          <a:xfrm>
            <a:off x="786064" y="3600783"/>
            <a:ext cx="6288505" cy="3108827"/>
          </a:xfrm>
          <a:custGeom>
            <a:avLst/>
            <a:gdLst>
              <a:gd name="connsiteX0" fmla="*/ 0 w 6288505"/>
              <a:gd name="connsiteY0" fmla="*/ 0 h 3108827"/>
              <a:gd name="connsiteX1" fmla="*/ 635838 w 6288505"/>
              <a:gd name="connsiteY1" fmla="*/ 0 h 3108827"/>
              <a:gd name="connsiteX2" fmla="*/ 1145905 w 6288505"/>
              <a:gd name="connsiteY2" fmla="*/ 0 h 3108827"/>
              <a:gd name="connsiteX3" fmla="*/ 1970398 w 6288505"/>
              <a:gd name="connsiteY3" fmla="*/ 0 h 3108827"/>
              <a:gd name="connsiteX4" fmla="*/ 2606236 w 6288505"/>
              <a:gd name="connsiteY4" fmla="*/ 0 h 3108827"/>
              <a:gd name="connsiteX5" fmla="*/ 3242074 w 6288505"/>
              <a:gd name="connsiteY5" fmla="*/ 0 h 3108827"/>
              <a:gd name="connsiteX6" fmla="*/ 4066567 w 6288505"/>
              <a:gd name="connsiteY6" fmla="*/ 0 h 3108827"/>
              <a:gd name="connsiteX7" fmla="*/ 4639519 w 6288505"/>
              <a:gd name="connsiteY7" fmla="*/ 0 h 3108827"/>
              <a:gd name="connsiteX8" fmla="*/ 5464012 w 6288505"/>
              <a:gd name="connsiteY8" fmla="*/ 0 h 3108827"/>
              <a:gd name="connsiteX9" fmla="*/ 6288505 w 6288505"/>
              <a:gd name="connsiteY9" fmla="*/ 0 h 3108827"/>
              <a:gd name="connsiteX10" fmla="*/ 6288505 w 6288505"/>
              <a:gd name="connsiteY10" fmla="*/ 621765 h 3108827"/>
              <a:gd name="connsiteX11" fmla="*/ 6288505 w 6288505"/>
              <a:gd name="connsiteY11" fmla="*/ 1243531 h 3108827"/>
              <a:gd name="connsiteX12" fmla="*/ 6288505 w 6288505"/>
              <a:gd name="connsiteY12" fmla="*/ 1896384 h 3108827"/>
              <a:gd name="connsiteX13" fmla="*/ 6288505 w 6288505"/>
              <a:gd name="connsiteY13" fmla="*/ 2424885 h 3108827"/>
              <a:gd name="connsiteX14" fmla="*/ 6288505 w 6288505"/>
              <a:gd name="connsiteY14" fmla="*/ 3108827 h 3108827"/>
              <a:gd name="connsiteX15" fmla="*/ 5589782 w 6288505"/>
              <a:gd name="connsiteY15" fmla="*/ 3108827 h 3108827"/>
              <a:gd name="connsiteX16" fmla="*/ 4891059 w 6288505"/>
              <a:gd name="connsiteY16" fmla="*/ 3108827 h 3108827"/>
              <a:gd name="connsiteX17" fmla="*/ 4066567 w 6288505"/>
              <a:gd name="connsiteY17" fmla="*/ 3108827 h 3108827"/>
              <a:gd name="connsiteX18" fmla="*/ 3367844 w 6288505"/>
              <a:gd name="connsiteY18" fmla="*/ 3108827 h 3108827"/>
              <a:gd name="connsiteX19" fmla="*/ 2857776 w 6288505"/>
              <a:gd name="connsiteY19" fmla="*/ 3108827 h 3108827"/>
              <a:gd name="connsiteX20" fmla="*/ 2284823 w 6288505"/>
              <a:gd name="connsiteY20" fmla="*/ 3108827 h 3108827"/>
              <a:gd name="connsiteX21" fmla="*/ 1460331 w 6288505"/>
              <a:gd name="connsiteY21" fmla="*/ 3108827 h 3108827"/>
              <a:gd name="connsiteX22" fmla="*/ 761608 w 6288505"/>
              <a:gd name="connsiteY22" fmla="*/ 3108827 h 3108827"/>
              <a:gd name="connsiteX23" fmla="*/ 0 w 6288505"/>
              <a:gd name="connsiteY23" fmla="*/ 3108827 h 3108827"/>
              <a:gd name="connsiteX24" fmla="*/ 0 w 6288505"/>
              <a:gd name="connsiteY24" fmla="*/ 2487062 h 3108827"/>
              <a:gd name="connsiteX25" fmla="*/ 0 w 6288505"/>
              <a:gd name="connsiteY25" fmla="*/ 1958561 h 3108827"/>
              <a:gd name="connsiteX26" fmla="*/ 0 w 6288505"/>
              <a:gd name="connsiteY26" fmla="*/ 1430060 h 3108827"/>
              <a:gd name="connsiteX27" fmla="*/ 0 w 6288505"/>
              <a:gd name="connsiteY27" fmla="*/ 777207 h 3108827"/>
              <a:gd name="connsiteX28" fmla="*/ 0 w 6288505"/>
              <a:gd name="connsiteY28" fmla="*/ 0 h 310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88505" h="3108827" extrusionOk="0">
                <a:moveTo>
                  <a:pt x="0" y="0"/>
                </a:moveTo>
                <a:cubicBezTo>
                  <a:pt x="164364" y="5375"/>
                  <a:pt x="320569" y="9975"/>
                  <a:pt x="635838" y="0"/>
                </a:cubicBezTo>
                <a:cubicBezTo>
                  <a:pt x="951107" y="-9975"/>
                  <a:pt x="1012066" y="-16180"/>
                  <a:pt x="1145905" y="0"/>
                </a:cubicBezTo>
                <a:cubicBezTo>
                  <a:pt x="1279744" y="16180"/>
                  <a:pt x="1678558" y="-13180"/>
                  <a:pt x="1970398" y="0"/>
                </a:cubicBezTo>
                <a:cubicBezTo>
                  <a:pt x="2262238" y="13180"/>
                  <a:pt x="2368756" y="-24057"/>
                  <a:pt x="2606236" y="0"/>
                </a:cubicBezTo>
                <a:cubicBezTo>
                  <a:pt x="2843716" y="24057"/>
                  <a:pt x="3013325" y="12417"/>
                  <a:pt x="3242074" y="0"/>
                </a:cubicBezTo>
                <a:cubicBezTo>
                  <a:pt x="3470823" y="-12417"/>
                  <a:pt x="3729382" y="-13329"/>
                  <a:pt x="4066567" y="0"/>
                </a:cubicBezTo>
                <a:cubicBezTo>
                  <a:pt x="4403752" y="13329"/>
                  <a:pt x="4503787" y="-11468"/>
                  <a:pt x="4639519" y="0"/>
                </a:cubicBezTo>
                <a:cubicBezTo>
                  <a:pt x="4775251" y="11468"/>
                  <a:pt x="5056289" y="-30077"/>
                  <a:pt x="5464012" y="0"/>
                </a:cubicBezTo>
                <a:cubicBezTo>
                  <a:pt x="5871735" y="30077"/>
                  <a:pt x="6020353" y="20728"/>
                  <a:pt x="6288505" y="0"/>
                </a:cubicBezTo>
                <a:cubicBezTo>
                  <a:pt x="6275800" y="195794"/>
                  <a:pt x="6276476" y="366568"/>
                  <a:pt x="6288505" y="621765"/>
                </a:cubicBezTo>
                <a:cubicBezTo>
                  <a:pt x="6300534" y="876962"/>
                  <a:pt x="6278830" y="1112406"/>
                  <a:pt x="6288505" y="1243531"/>
                </a:cubicBezTo>
                <a:cubicBezTo>
                  <a:pt x="6298180" y="1374656"/>
                  <a:pt x="6265175" y="1683311"/>
                  <a:pt x="6288505" y="1896384"/>
                </a:cubicBezTo>
                <a:cubicBezTo>
                  <a:pt x="6311835" y="2109457"/>
                  <a:pt x="6289187" y="2307293"/>
                  <a:pt x="6288505" y="2424885"/>
                </a:cubicBezTo>
                <a:cubicBezTo>
                  <a:pt x="6287823" y="2542477"/>
                  <a:pt x="6303329" y="2834403"/>
                  <a:pt x="6288505" y="3108827"/>
                </a:cubicBezTo>
                <a:cubicBezTo>
                  <a:pt x="5958133" y="3138491"/>
                  <a:pt x="5769136" y="3129493"/>
                  <a:pt x="5589782" y="3108827"/>
                </a:cubicBezTo>
                <a:cubicBezTo>
                  <a:pt x="5410428" y="3088161"/>
                  <a:pt x="5236643" y="3120324"/>
                  <a:pt x="4891059" y="3108827"/>
                </a:cubicBezTo>
                <a:cubicBezTo>
                  <a:pt x="4545475" y="3097330"/>
                  <a:pt x="4338518" y="3136798"/>
                  <a:pt x="4066567" y="3108827"/>
                </a:cubicBezTo>
                <a:cubicBezTo>
                  <a:pt x="3794616" y="3080856"/>
                  <a:pt x="3520562" y="3113008"/>
                  <a:pt x="3367844" y="3108827"/>
                </a:cubicBezTo>
                <a:cubicBezTo>
                  <a:pt x="3215126" y="3104646"/>
                  <a:pt x="3054991" y="3119579"/>
                  <a:pt x="2857776" y="3108827"/>
                </a:cubicBezTo>
                <a:cubicBezTo>
                  <a:pt x="2660561" y="3098075"/>
                  <a:pt x="2447521" y="3123407"/>
                  <a:pt x="2284823" y="3108827"/>
                </a:cubicBezTo>
                <a:cubicBezTo>
                  <a:pt x="2122125" y="3094247"/>
                  <a:pt x="1848655" y="3095996"/>
                  <a:pt x="1460331" y="3108827"/>
                </a:cubicBezTo>
                <a:cubicBezTo>
                  <a:pt x="1072007" y="3121658"/>
                  <a:pt x="932999" y="3117852"/>
                  <a:pt x="761608" y="3108827"/>
                </a:cubicBezTo>
                <a:cubicBezTo>
                  <a:pt x="590217" y="3099802"/>
                  <a:pt x="341814" y="3089169"/>
                  <a:pt x="0" y="3108827"/>
                </a:cubicBezTo>
                <a:cubicBezTo>
                  <a:pt x="-12020" y="2811977"/>
                  <a:pt x="-10501" y="2658673"/>
                  <a:pt x="0" y="2487062"/>
                </a:cubicBezTo>
                <a:cubicBezTo>
                  <a:pt x="10501" y="2315452"/>
                  <a:pt x="-8739" y="2181476"/>
                  <a:pt x="0" y="1958561"/>
                </a:cubicBezTo>
                <a:cubicBezTo>
                  <a:pt x="8739" y="1735646"/>
                  <a:pt x="-5272" y="1598483"/>
                  <a:pt x="0" y="1430060"/>
                </a:cubicBezTo>
                <a:cubicBezTo>
                  <a:pt x="5272" y="1261637"/>
                  <a:pt x="-14290" y="959957"/>
                  <a:pt x="0" y="777207"/>
                </a:cubicBezTo>
                <a:cubicBezTo>
                  <a:pt x="14290" y="594457"/>
                  <a:pt x="37989" y="16961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Chris Sondak">
            <a:extLst>
              <a:ext uri="{FF2B5EF4-FFF2-40B4-BE49-F238E27FC236}">
                <a16:creationId xmlns:a16="http://schemas.microsoft.com/office/drawing/2014/main" id="{5C58AE26-F32E-7040-B380-BDFB21CE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33" y="1176086"/>
            <a:ext cx="1143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r. Pavlos Protopapas | Univ AI | Founder | Founding Faculty, Univ.AI">
            <a:extLst>
              <a:ext uri="{FF2B5EF4-FFF2-40B4-BE49-F238E27FC236}">
                <a16:creationId xmlns:a16="http://schemas.microsoft.com/office/drawing/2014/main" id="{B8D111FA-578D-6648-A5FD-4A65C4DE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33" y="4159916"/>
            <a:ext cx="102867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B57EF-BA34-314E-B665-F2428B5233D7}"/>
              </a:ext>
            </a:extLst>
          </p:cNvPr>
          <p:cNvSpPr txBox="1"/>
          <p:nvPr/>
        </p:nvSpPr>
        <p:spPr>
          <a:xfrm>
            <a:off x="7648967" y="2669010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</a:t>
            </a:r>
            <a:r>
              <a:rPr lang="en-US" dirty="0" err="1"/>
              <a:t>Sondak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88FC3-C978-904E-B1CD-729CF3D624EF}"/>
              </a:ext>
            </a:extLst>
          </p:cNvPr>
          <p:cNvSpPr txBox="1"/>
          <p:nvPr/>
        </p:nvSpPr>
        <p:spPr>
          <a:xfrm>
            <a:off x="7427592" y="5681914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Pavlos</a:t>
            </a:r>
            <a:r>
              <a:rPr lang="en-US" dirty="0"/>
              <a:t> </a:t>
            </a:r>
            <a:r>
              <a:rPr lang="en-US" dirty="0" err="1"/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3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8C89-7DED-9848-B7E3-56447BEEB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9D563-4F46-B949-8200-71AABD063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66F7E-ECCA-854C-B4BB-FC7BB73E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" y="223629"/>
            <a:ext cx="12047621" cy="64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9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8613C0-1B9A-C44C-858B-92FA08D1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414" y="19466"/>
            <a:ext cx="12326262" cy="6777524"/>
          </a:xfrm>
          <a:prstGeom prst="rect">
            <a:avLst/>
          </a:prstGeom>
        </p:spPr>
      </p:pic>
      <p:pic>
        <p:nvPicPr>
          <p:cNvPr id="2" name="Picture 12" descr="Avatar">
            <a:extLst>
              <a:ext uri="{FF2B5EF4-FFF2-40B4-BE49-F238E27FC236}">
                <a16:creationId xmlns:a16="http://schemas.microsoft.com/office/drawing/2014/main" id="{A1B66CE0-073D-D049-A6AB-7E9752525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79" y="805929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Avatar">
            <a:extLst>
              <a:ext uri="{FF2B5EF4-FFF2-40B4-BE49-F238E27FC236}">
                <a16:creationId xmlns:a16="http://schemas.microsoft.com/office/drawing/2014/main" id="{37575B60-1AAF-034F-A5A4-CEFE8A49C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411" y="805929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Rohit Beri">
            <a:extLst>
              <a:ext uri="{FF2B5EF4-FFF2-40B4-BE49-F238E27FC236}">
                <a16:creationId xmlns:a16="http://schemas.microsoft.com/office/drawing/2014/main" id="{E806D8F3-43C3-B94E-A9FA-D5CBB161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2" y="4550461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Zhao Lyu">
            <a:extLst>
              <a:ext uri="{FF2B5EF4-FFF2-40B4-BE49-F238E27FC236}">
                <a16:creationId xmlns:a16="http://schemas.microsoft.com/office/drawing/2014/main" id="{02785DED-347F-0B43-B05F-A44BC33C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13" y="4550461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B140B2-45D8-C748-AB93-0461E2AB8357}"/>
              </a:ext>
            </a:extLst>
          </p:cNvPr>
          <p:cNvSpPr txBox="1"/>
          <p:nvPr/>
        </p:nvSpPr>
        <p:spPr>
          <a:xfrm>
            <a:off x="989879" y="277100"/>
            <a:ext cx="119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Organizers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CC60A-113D-E14C-87AF-07DD62547D13}"/>
              </a:ext>
            </a:extLst>
          </p:cNvPr>
          <p:cNvSpPr txBox="1"/>
          <p:nvPr/>
        </p:nvSpPr>
        <p:spPr>
          <a:xfrm>
            <a:off x="766171" y="2032095"/>
            <a:ext cx="15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Shivas Jayaram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34C2D-277B-5442-9AB9-BE3E9E06485D}"/>
              </a:ext>
            </a:extLst>
          </p:cNvPr>
          <p:cNvSpPr txBox="1"/>
          <p:nvPr/>
        </p:nvSpPr>
        <p:spPr>
          <a:xfrm>
            <a:off x="2304001" y="2043716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Rashmi </a:t>
            </a:r>
            <a:r>
              <a:rPr lang="en-US" dirty="0" err="1"/>
              <a:t>Banthia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B5270-AC40-7042-8DCE-FA60488E4D23}"/>
              </a:ext>
            </a:extLst>
          </p:cNvPr>
          <p:cNvSpPr txBox="1"/>
          <p:nvPr/>
        </p:nvSpPr>
        <p:spPr>
          <a:xfrm>
            <a:off x="957794" y="3954434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Day 2: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94875F-98E9-F748-8EE7-4015F4D631D0}"/>
              </a:ext>
            </a:extLst>
          </p:cNvPr>
          <p:cNvSpPr/>
          <p:nvPr/>
        </p:nvSpPr>
        <p:spPr>
          <a:xfrm>
            <a:off x="2446411" y="5786539"/>
            <a:ext cx="1014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Zhao </a:t>
            </a:r>
            <a:r>
              <a:rPr lang="en-US" dirty="0" err="1"/>
              <a:t>Lyu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9D3C2C-3036-1F4C-929B-B1BE7F45DDA7}"/>
              </a:ext>
            </a:extLst>
          </p:cNvPr>
          <p:cNvSpPr/>
          <p:nvPr/>
        </p:nvSpPr>
        <p:spPr>
          <a:xfrm>
            <a:off x="963693" y="5782411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Rohit Beri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3D5CD7-BCF5-F949-9F16-BCFB5C3EB5B5}"/>
              </a:ext>
            </a:extLst>
          </p:cNvPr>
          <p:cNvSpPr/>
          <p:nvPr/>
        </p:nvSpPr>
        <p:spPr>
          <a:xfrm>
            <a:off x="3710095" y="5776740"/>
            <a:ext cx="17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Eduardo </a:t>
            </a:r>
            <a:r>
              <a:rPr lang="en-US" dirty="0" err="1"/>
              <a:t>Peynetti</a:t>
            </a:r>
            <a:endParaRPr lang="en-US" dirty="0"/>
          </a:p>
        </p:txBody>
      </p:sp>
      <p:pic>
        <p:nvPicPr>
          <p:cNvPr id="14338" name="Picture 2" descr="Eduardo Peynetti (@EduPey83) | Twitter">
            <a:extLst>
              <a:ext uri="{FF2B5EF4-FFF2-40B4-BE49-F238E27FC236}">
                <a16:creationId xmlns:a16="http://schemas.microsoft.com/office/drawing/2014/main" id="{210C6B49-6C1D-D940-89B0-3E9222D4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52" y="4565450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onnor Capitolo">
            <a:extLst>
              <a:ext uri="{FF2B5EF4-FFF2-40B4-BE49-F238E27FC236}">
                <a16:creationId xmlns:a16="http://schemas.microsoft.com/office/drawing/2014/main" id="{36756724-39F9-6A4E-8824-4533F44B5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784" y="4534473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No alt text provided for this image">
            <a:extLst>
              <a:ext uri="{FF2B5EF4-FFF2-40B4-BE49-F238E27FC236}">
                <a16:creationId xmlns:a16="http://schemas.microsoft.com/office/drawing/2014/main" id="{B904ACC6-C6FC-834B-AB94-DF849EA1B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23" y="4545225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258DDA-7904-4247-8A4A-82CB2340D1EE}"/>
              </a:ext>
            </a:extLst>
          </p:cNvPr>
          <p:cNvSpPr/>
          <p:nvPr/>
        </p:nvSpPr>
        <p:spPr>
          <a:xfrm>
            <a:off x="8102993" y="5768873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Mehul Smriti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8570C-B113-3F4C-BA66-B2A2A7D03E3D}"/>
              </a:ext>
            </a:extLst>
          </p:cNvPr>
          <p:cNvSpPr/>
          <p:nvPr/>
        </p:nvSpPr>
        <p:spPr>
          <a:xfrm>
            <a:off x="6428617" y="5779398"/>
            <a:ext cx="1792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Connor </a:t>
            </a:r>
            <a:r>
              <a:rPr lang="en-US" dirty="0" err="1"/>
              <a:t>Capitolo</a:t>
            </a:r>
            <a:br>
              <a:rPr lang="en-US" dirty="0"/>
            </a:br>
            <a:endParaRPr lang="en-US" dirty="0"/>
          </a:p>
        </p:txBody>
      </p:sp>
      <p:pic>
        <p:nvPicPr>
          <p:cNvPr id="14350" name="Picture 14" descr="No alt text provided for this image">
            <a:extLst>
              <a:ext uri="{FF2B5EF4-FFF2-40B4-BE49-F238E27FC236}">
                <a16:creationId xmlns:a16="http://schemas.microsoft.com/office/drawing/2014/main" id="{A1A6823D-0476-904F-BA84-C94F4D19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52" y="4541214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A25A54-FEB2-B448-9E3B-6BB2A375D1D0}"/>
              </a:ext>
            </a:extLst>
          </p:cNvPr>
          <p:cNvSpPr/>
          <p:nvPr/>
        </p:nvSpPr>
        <p:spPr>
          <a:xfrm>
            <a:off x="9508188" y="5783450"/>
            <a:ext cx="1603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Simon </a:t>
            </a:r>
            <a:r>
              <a:rPr lang="en-US" dirty="0" err="1"/>
              <a:t>Warchol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CA3198-5A0A-0445-A022-A34BDA46D548}"/>
              </a:ext>
            </a:extLst>
          </p:cNvPr>
          <p:cNvSpPr txBox="1"/>
          <p:nvPr/>
        </p:nvSpPr>
        <p:spPr>
          <a:xfrm>
            <a:off x="6720087" y="3939080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Day 3: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EC41A7-F3A6-184E-B4CE-CBD35E02D809}"/>
              </a:ext>
            </a:extLst>
          </p:cNvPr>
          <p:cNvSpPr/>
          <p:nvPr/>
        </p:nvSpPr>
        <p:spPr>
          <a:xfrm>
            <a:off x="557625" y="243362"/>
            <a:ext cx="3581240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81B87-0256-1748-A43E-51B626F12949}"/>
              </a:ext>
            </a:extLst>
          </p:cNvPr>
          <p:cNvGrpSpPr/>
          <p:nvPr/>
        </p:nvGrpSpPr>
        <p:grpSpPr>
          <a:xfrm>
            <a:off x="4870615" y="243307"/>
            <a:ext cx="3581240" cy="2499838"/>
            <a:chOff x="5544379" y="243307"/>
            <a:chExt cx="3581240" cy="2499838"/>
          </a:xfrm>
        </p:grpSpPr>
        <p:pic>
          <p:nvPicPr>
            <p:cNvPr id="14340" name="Picture 4" descr="Hayden JOY | Harvard University, MA | Harvard | Student">
              <a:extLst>
                <a:ext uri="{FF2B5EF4-FFF2-40B4-BE49-F238E27FC236}">
                  <a16:creationId xmlns:a16="http://schemas.microsoft.com/office/drawing/2014/main" id="{A4F8F748-8A25-314A-8648-A2664AEE6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717" y="805929"/>
              <a:ext cx="1179576" cy="117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3601D9-2B4A-C645-AAD0-69350A41A4EE}"/>
                </a:ext>
              </a:extLst>
            </p:cNvPr>
            <p:cNvSpPr txBox="1"/>
            <p:nvPr/>
          </p:nvSpPr>
          <p:spPr>
            <a:xfrm>
              <a:off x="5974094" y="2022076"/>
              <a:ext cx="1256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Hyeden</a:t>
              </a:r>
              <a:r>
                <a:rPr lang="en-US" dirty="0"/>
                <a:t> Joy</a:t>
              </a:r>
            </a:p>
          </p:txBody>
        </p:sp>
        <p:pic>
          <p:nvPicPr>
            <p:cNvPr id="14342" name="Picture 6" descr="Henry Jin">
              <a:extLst>
                <a:ext uri="{FF2B5EF4-FFF2-40B4-BE49-F238E27FC236}">
                  <a16:creationId xmlns:a16="http://schemas.microsoft.com/office/drawing/2014/main" id="{555DCDA9-24BE-7A41-A5F3-20AF485F1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700" y="805929"/>
              <a:ext cx="1179576" cy="117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6402D3-A042-2542-93C3-1DEE98C76297}"/>
                </a:ext>
              </a:extLst>
            </p:cNvPr>
            <p:cNvSpPr txBox="1"/>
            <p:nvPr/>
          </p:nvSpPr>
          <p:spPr>
            <a:xfrm>
              <a:off x="7444035" y="2014063"/>
              <a:ext cx="1053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Henry </a:t>
              </a:r>
              <a:r>
                <a:rPr lang="en-US" dirty="0" err="1"/>
                <a:t>Jin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E39942-A20F-5A41-BED2-28F8C4741389}"/>
                </a:ext>
              </a:extLst>
            </p:cNvPr>
            <p:cNvSpPr txBox="1"/>
            <p:nvPr/>
          </p:nvSpPr>
          <p:spPr>
            <a:xfrm>
              <a:off x="6082625" y="243362"/>
              <a:ext cx="836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Day 1: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5213C8-BE9F-0341-83C4-091245EE3C1E}"/>
                </a:ext>
              </a:extLst>
            </p:cNvPr>
            <p:cNvSpPr/>
            <p:nvPr/>
          </p:nvSpPr>
          <p:spPr>
            <a:xfrm>
              <a:off x="5544379" y="243307"/>
              <a:ext cx="3581240" cy="2499838"/>
            </a:xfrm>
            <a:prstGeom prst="rect">
              <a:avLst/>
            </a:prstGeom>
            <a:noFill/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6635FF-340E-B848-BCA0-73CB7E787C1D}"/>
              </a:ext>
            </a:extLst>
          </p:cNvPr>
          <p:cNvSpPr/>
          <p:nvPr/>
        </p:nvSpPr>
        <p:spPr>
          <a:xfrm>
            <a:off x="544815" y="3842822"/>
            <a:ext cx="4999564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7A7DD4-ABEF-0B44-BC8B-0F43CE711489}"/>
              </a:ext>
            </a:extLst>
          </p:cNvPr>
          <p:cNvSpPr/>
          <p:nvPr/>
        </p:nvSpPr>
        <p:spPr>
          <a:xfrm>
            <a:off x="6249229" y="3827518"/>
            <a:ext cx="4999564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52" name="Picture 16" descr="Cathy Chute | Institute for Applied Computational Science">
            <a:extLst>
              <a:ext uri="{FF2B5EF4-FFF2-40B4-BE49-F238E27FC236}">
                <a16:creationId xmlns:a16="http://schemas.microsoft.com/office/drawing/2014/main" id="{6DA1BDA1-8A22-0C4E-96CE-ADA1B1BD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52" y="741030"/>
            <a:ext cx="965108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FE8B24-1F9D-0146-9BB9-62289FCC6BEF}"/>
              </a:ext>
            </a:extLst>
          </p:cNvPr>
          <p:cNvSpPr txBox="1"/>
          <p:nvPr/>
        </p:nvSpPr>
        <p:spPr>
          <a:xfrm>
            <a:off x="9625003" y="1996066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Cathy Chute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A612D8-C572-B343-8394-8B8AD5180C95}"/>
              </a:ext>
            </a:extLst>
          </p:cNvPr>
          <p:cNvSpPr/>
          <p:nvPr/>
        </p:nvSpPr>
        <p:spPr>
          <a:xfrm>
            <a:off x="9206232" y="255949"/>
            <a:ext cx="1995889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32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4DED-EAD0-8B4D-94E4-0C952764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GitHub, Discussion Forum and Workspace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C1642-6E84-7643-8344-FF2D3C6A0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All notebooks, links to </a:t>
            </a:r>
            <a:r>
              <a:rPr lang="en-US" sz="2400" dirty="0" err="1"/>
              <a:t>colab</a:t>
            </a:r>
            <a:r>
              <a:rPr lang="en-US" sz="2400" dirty="0"/>
              <a:t>, lecture notes are: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https://github.com/Harvard-IACS/2021-ComputeFest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400" dirty="0"/>
              <a:t>Forum: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https://computefestforum.seas.harvard.edu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Zoom:</a:t>
            </a:r>
          </a:p>
          <a:p>
            <a:pPr lvl="1"/>
            <a:r>
              <a:rPr lang="en-US" dirty="0"/>
              <a:t>Check you email for zoom ids and passwords </a:t>
            </a:r>
          </a:p>
          <a:p>
            <a:pPr lvl="1"/>
            <a:endParaRPr lang="en-US" dirty="0"/>
          </a:p>
          <a:p>
            <a:r>
              <a:rPr lang="en-US" sz="2400" dirty="0"/>
              <a:t>Breakout Rooms: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https://app.sophya.world/s/ComputeFest/cafe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https://app.sophya.world/s/ComputeFest/join/ZV8Ouz8p/tfoffice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https://app.sophya.world/s/ComputeFest/join/CA0B2gpv/instructoroffice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3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8C89-7DED-9848-B7E3-56447BEEB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39D563-4F46-B949-8200-71AABD063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C3BE3-32C4-B947-BBDA-EFCFB8E0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55" y="21983"/>
            <a:ext cx="10835439" cy="68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6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1088F-8D34-5847-AA23-07D844F52DD3}"/>
              </a:ext>
            </a:extLst>
          </p:cNvPr>
          <p:cNvSpPr txBox="1"/>
          <p:nvPr/>
        </p:nvSpPr>
        <p:spPr>
          <a:xfrm>
            <a:off x="1363579" y="1173086"/>
            <a:ext cx="94648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Mckinsey</a:t>
            </a:r>
            <a:r>
              <a:rPr lang="en-US" sz="2800" dirty="0"/>
              <a:t> Global Survey’s findings on Adoption of AI shows nearly 25% year over year increase in the use of AI. </a:t>
            </a:r>
          </a:p>
          <a:p>
            <a:endParaRPr lang="en-US" sz="2800" dirty="0"/>
          </a:p>
          <a:p>
            <a:r>
              <a:rPr lang="en-US" sz="2800" dirty="0"/>
              <a:t>50% of companies spend between 8 and 90 days deploying a single AI model, with 18% taking longer than 90 days. </a:t>
            </a:r>
            <a:br>
              <a:rPr lang="en-US" sz="2800" b="0" dirty="0">
                <a:effectLst/>
              </a:rPr>
            </a:br>
            <a:br>
              <a:rPr lang="en-US" sz="2800" b="0" dirty="0">
                <a:effectLst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742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1088F-8D34-5847-AA23-07D844F52DD3}"/>
              </a:ext>
            </a:extLst>
          </p:cNvPr>
          <p:cNvSpPr txBox="1"/>
          <p:nvPr/>
        </p:nvSpPr>
        <p:spPr>
          <a:xfrm>
            <a:off x="1363579" y="1173086"/>
            <a:ext cx="946484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Mckinsey</a:t>
            </a:r>
            <a:r>
              <a:rPr lang="en-US" sz="2800" dirty="0"/>
              <a:t> Global Survey’s findings on Adoption of AI shows nearly 25% year over year increase in the use of AI. </a:t>
            </a:r>
          </a:p>
          <a:p>
            <a:endParaRPr lang="en-US" sz="2800" dirty="0"/>
          </a:p>
          <a:p>
            <a:r>
              <a:rPr lang="en-US" sz="2800" dirty="0"/>
              <a:t>50% of companies spend between 8 and 90 days deploying a single AI model, with 18% taking longer than 90 days. </a:t>
            </a:r>
            <a:br>
              <a:rPr lang="en-US" sz="2800" b="0" dirty="0">
                <a:effectLst/>
              </a:rPr>
            </a:br>
            <a:endParaRPr lang="en-US" sz="2800" dirty="0"/>
          </a:p>
          <a:p>
            <a:r>
              <a:rPr lang="en-US" sz="2800" dirty="0"/>
              <a:t>A report by IDC that surveyed 2,473 organizations and their experience with ML found that a significant portion of </a:t>
            </a:r>
            <a:r>
              <a:rPr lang="en-US" sz="2800" b="1" dirty="0"/>
              <a:t>attempted </a:t>
            </a:r>
            <a:r>
              <a:rPr lang="en-US" sz="2800" b="1" dirty="0">
                <a:solidFill>
                  <a:srgbClr val="C00000"/>
                </a:solidFill>
              </a:rPr>
              <a:t>deployments</a:t>
            </a:r>
            <a:r>
              <a:rPr lang="en-US" sz="2800" b="1" dirty="0"/>
              <a:t> fail,</a:t>
            </a:r>
            <a:r>
              <a:rPr lang="en-US" sz="2800" dirty="0"/>
              <a:t> quoting </a:t>
            </a:r>
            <a:r>
              <a:rPr lang="en-US" sz="2800" b="1" dirty="0">
                <a:solidFill>
                  <a:srgbClr val="C00000"/>
                </a:solidFill>
              </a:rPr>
              <a:t>lack of expertise</a:t>
            </a:r>
            <a:r>
              <a:rPr lang="en-US" sz="2800" dirty="0"/>
              <a:t>, as one of the key factors [1] </a:t>
            </a:r>
            <a:endParaRPr lang="en-US" sz="2800" b="0" dirty="0">
              <a:effectLst/>
            </a:endParaRPr>
          </a:p>
          <a:p>
            <a:br>
              <a:rPr lang="en-US" sz="2800" b="0" dirty="0">
                <a:effectLst/>
              </a:rPr>
            </a:br>
            <a:r>
              <a:rPr lang="en-US" dirty="0"/>
              <a:t>[1]  (</a:t>
            </a:r>
            <a:r>
              <a:rPr lang="en-US" u="sng" dirty="0">
                <a:hlinkClick r:id="rId3"/>
              </a:rPr>
              <a:t>https://arxiv.org/pdf/2011.09926.pdf</a:t>
            </a:r>
            <a:r>
              <a:rPr lang="en-US" dirty="0"/>
              <a:t>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3156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61A9F-81A5-B84D-B82F-9B77C6FC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19" y="-7229"/>
            <a:ext cx="11550162" cy="68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749A8-FF4F-7546-AE5B-6BBC386F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1" y="148003"/>
            <a:ext cx="11743104" cy="65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1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ECD7E4B-4833-FF4D-BAC0-FB3194E4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24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5E8CC2-C5FA-CA48-AF70-8D48FB8804E3}"/>
              </a:ext>
            </a:extLst>
          </p:cNvPr>
          <p:cNvSpPr/>
          <p:nvPr/>
        </p:nvSpPr>
        <p:spPr>
          <a:xfrm>
            <a:off x="7918937" y="1688011"/>
            <a:ext cx="4413739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User can find dogs using “Find me” filters</a:t>
            </a:r>
          </a:p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Select one or more dogs to find dogs similar to the selected ones</a:t>
            </a:r>
          </a:p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Select a dog to chat with. This opens up a personalized chatbot for the selected dog</a:t>
            </a:r>
          </a:p>
        </p:txBody>
      </p:sp>
    </p:spTree>
    <p:extLst>
      <p:ext uri="{BB962C8B-B14F-4D97-AF65-F5344CB8AC3E}">
        <p14:creationId xmlns:p14="http://schemas.microsoft.com/office/powerpoint/2010/main" val="264123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372A6C3-3725-D44B-8D81-68635A29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5" y="0"/>
            <a:ext cx="60071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8C5216-DD5A-E24C-B20A-30094549C7A3}"/>
              </a:ext>
            </a:extLst>
          </p:cNvPr>
          <p:cNvSpPr txBox="1"/>
          <p:nvPr/>
        </p:nvSpPr>
        <p:spPr>
          <a:xfrm>
            <a:off x="6963508" y="335845"/>
            <a:ext cx="509953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Home Page:</a:t>
            </a:r>
            <a:endParaRPr lang="en-US" sz="2000" b="0" dirty="0">
              <a:effectLst/>
            </a:endParaRPr>
          </a:p>
          <a:p>
            <a:pPr fontAlgn="base"/>
            <a:r>
              <a:rPr lang="en-US" sz="2000" dirty="0"/>
              <a:t>Default page when app starts up</a:t>
            </a:r>
          </a:p>
          <a:p>
            <a:pPr fontAlgn="base"/>
            <a:r>
              <a:rPr lang="en-US" sz="2000" dirty="0"/>
              <a:t>Top “n” dogs shown by default</a:t>
            </a:r>
          </a:p>
          <a:p>
            <a:pPr fontAlgn="base"/>
            <a:r>
              <a:rPr lang="en-US" sz="2000" dirty="0"/>
              <a:t>Image card displays name and image of dog</a:t>
            </a:r>
          </a:p>
          <a:p>
            <a:pPr fontAlgn="base"/>
            <a:r>
              <a:rPr lang="en-US" sz="2000" dirty="0"/>
              <a:t>Image cards are selectable (multiple)</a:t>
            </a:r>
          </a:p>
          <a:p>
            <a:pPr fontAlgn="base"/>
            <a:r>
              <a:rPr lang="en-US" sz="2000" dirty="0"/>
              <a:t>“Find Similar” button shows up when one or more image cards are selected</a:t>
            </a:r>
          </a:p>
          <a:p>
            <a:br>
              <a:rPr lang="en-US" sz="2000" b="0" dirty="0">
                <a:effectLst/>
              </a:rPr>
            </a:br>
            <a:r>
              <a:rPr lang="en-US" sz="2000" b="0" dirty="0">
                <a:effectLst/>
              </a:rPr>
              <a:t>“</a:t>
            </a:r>
            <a:r>
              <a:rPr lang="en-US" sz="2000" b="1" dirty="0"/>
              <a:t>Find me” Search/Filter:</a:t>
            </a:r>
            <a:endParaRPr lang="en-US" sz="2000" b="0" dirty="0">
              <a:effectLst/>
            </a:endParaRPr>
          </a:p>
          <a:p>
            <a:pPr fontAlgn="base"/>
            <a:r>
              <a:rPr lang="en-US" sz="2000" dirty="0"/>
              <a:t>The search/filter section will stay on each page</a:t>
            </a:r>
          </a:p>
          <a:p>
            <a:pPr fontAlgn="base"/>
            <a:r>
              <a:rPr lang="en-US" sz="2000" dirty="0"/>
              <a:t>Allows filter by: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Breed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Age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Height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Weight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Similar - an image upload to find dogs similar to the dog in the uploaded picture</a:t>
            </a:r>
          </a:p>
          <a:p>
            <a:pPr fontAlgn="base"/>
            <a:r>
              <a:rPr lang="en-US" sz="2000" dirty="0"/>
              <a:t>The filter will get applied on change of any of the filter elements and refresh the image grid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79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</TotalTime>
  <Words>653</Words>
  <Application>Microsoft Macintosh PowerPoint</Application>
  <PresentationFormat>Widescreen</PresentationFormat>
  <Paragraphs>86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Welcome and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GitHub, Discussion Forum and Workspace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Protopapas, Pavlos</cp:lastModifiedBy>
  <cp:revision>24</cp:revision>
  <dcterms:created xsi:type="dcterms:W3CDTF">2021-01-19T05:01:08Z</dcterms:created>
  <dcterms:modified xsi:type="dcterms:W3CDTF">2021-01-19T08:35:16Z</dcterms:modified>
</cp:coreProperties>
</file>